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57" d="100"/>
          <a:sy n="57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EE91087-2B9A-4CB2-A4E5-574C6104D768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7827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8436439-10B2-48A1-B236-D1EDE4469611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078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82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417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0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 altLang="en-US" smtClean="0">
                <a:cs typeface="Arial" panose="020B0604020202020204" pitchFamily="34" charset="0"/>
              </a:rPr>
              <a:t>Certain tax situations are infrequent &amp; complex to handle.  Please refer these to an experienced tax volunteer</a:t>
            </a:r>
          </a:p>
          <a:p>
            <a:pPr marL="171450" indent="-171450"/>
            <a:r>
              <a:rPr lang="en-US" altLang="en-US" smtClean="0">
                <a:cs typeface="Arial" panose="020B0604020202020204" pitchFamily="34" charset="0"/>
              </a:rPr>
              <a:t>  </a:t>
            </a:r>
          </a:p>
        </p:txBody>
      </p:sp>
      <p:sp>
        <p:nvSpPr>
          <p:cNvPr id="10803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13099CB-17EB-462A-8564-129CDCE8B801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803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1B48EAD-2769-4AB1-BD5A-2C435C750A8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573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2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/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0823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7B17EB6-D14C-409E-9FDF-88C7FEBB38A5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823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96591D-A5D9-416D-AB42-694DBA2C20D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878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4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/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0844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1BC94E7-904F-48D3-A516-33A771317D3C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844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DAABBBF-C093-4759-AB6C-3DEED1C86B0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269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64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08646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D3698F6-36FF-433E-9D47-E718BD4CDF2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9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Topics for </a:t>
            </a:r>
            <a:br>
              <a:rPr lang="en-US" altLang="en-US" dirty="0" smtClean="0"/>
            </a:br>
            <a:r>
              <a:rPr lang="en-US" altLang="en-US" dirty="0" smtClean="0"/>
              <a:t>Experienced Counselors</a:t>
            </a:r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Districts may wish to add or delete items from this list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7311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Topics for Experienced Counselors</a:t>
            </a:r>
          </a:p>
        </p:txBody>
      </p:sp>
      <p:sp>
        <p:nvSpPr>
          <p:cNvPr id="10792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Refer taxpayers with the following situations to an experienced counselor:</a:t>
            </a:r>
          </a:p>
          <a:p>
            <a:pPr lvl="1"/>
            <a:r>
              <a:rPr lang="en-US" altLang="en-US" dirty="0" smtClean="0"/>
              <a:t> Amended or prior year returns</a:t>
            </a:r>
          </a:p>
          <a:p>
            <a:pPr lvl="2"/>
            <a:r>
              <a:rPr lang="en-US" altLang="en-US" dirty="0" smtClean="0"/>
              <a:t>Can be done using prior year TaxWise software (https://twonline.taxwise.com/13 (or other prior year)</a:t>
            </a:r>
          </a:p>
          <a:p>
            <a:pPr lvl="2"/>
            <a:r>
              <a:rPr lang="en-US" altLang="en-US" dirty="0" smtClean="0"/>
              <a:t>Amended returns for prior years cannot be e-filed</a:t>
            </a:r>
          </a:p>
          <a:p>
            <a:pPr lvl="2"/>
            <a:r>
              <a:rPr lang="en-US" altLang="en-US" dirty="0" smtClean="0"/>
              <a:t>Married same sex couples may file amended returns choosing to be treated as married for 1 or more prior tax years under statute of limitations </a:t>
            </a:r>
            <a:r>
              <a:rPr lang="en-US" altLang="en-US" dirty="0" smtClean="0">
                <a:solidFill>
                  <a:srgbClr val="FF0000"/>
                </a:solidFill>
              </a:rPr>
              <a:t>*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Domestic Partnership for NJ return</a:t>
            </a:r>
          </a:p>
          <a:p>
            <a:pPr lvl="1"/>
            <a:r>
              <a:rPr lang="en-US" altLang="en-US" dirty="0" smtClean="0"/>
              <a:t>Sale of main home*</a:t>
            </a:r>
          </a:p>
          <a:p>
            <a:pPr lvl="1"/>
            <a:r>
              <a:rPr lang="en-US" altLang="en-US" dirty="0" smtClean="0"/>
              <a:t>Tip income* </a:t>
            </a:r>
          </a:p>
          <a:p>
            <a:pPr marL="457200" lvl="1" indent="0">
              <a:buNone/>
            </a:pPr>
            <a:r>
              <a:rPr lang="en-US" altLang="en-US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943601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 TaxPrep4Free.org Special Topics document available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0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Topics for Experienced Counselors</a:t>
            </a:r>
          </a:p>
        </p:txBody>
      </p:sp>
      <p:sp>
        <p:nvSpPr>
          <p:cNvPr id="10813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Refer taxpayers with the following situations to an experienced counselor:</a:t>
            </a:r>
          </a:p>
          <a:p>
            <a:pPr lvl="1"/>
            <a:r>
              <a:rPr lang="en-US" altLang="en-US" dirty="0" smtClean="0"/>
              <a:t>Non-deductible portion of IRA (Form 8606)*</a:t>
            </a:r>
          </a:p>
          <a:p>
            <a:pPr lvl="1"/>
            <a:r>
              <a:rPr lang="en-US" altLang="en-US" dirty="0" smtClean="0"/>
              <a:t>Qualified tuition program distributions (Taxable portion, 529 plans only)</a:t>
            </a:r>
          </a:p>
          <a:p>
            <a:pPr lvl="1"/>
            <a:r>
              <a:rPr lang="en-US" altLang="en-US" dirty="0" smtClean="0"/>
              <a:t>Repayment of homebuyers credit (after disposition of home) – Form 5405*</a:t>
            </a:r>
          </a:p>
          <a:p>
            <a:pPr lvl="1"/>
            <a:r>
              <a:rPr lang="en-US" altLang="en-US" dirty="0" smtClean="0"/>
              <a:t>Handling false/spurious </a:t>
            </a:r>
            <a:r>
              <a:rPr lang="en-US" altLang="en-US" dirty="0"/>
              <a:t>net operating </a:t>
            </a:r>
            <a:r>
              <a:rPr lang="en-US" altLang="en-US" dirty="0" smtClean="0"/>
              <a:t>loss*</a:t>
            </a:r>
          </a:p>
          <a:p>
            <a:pPr lvl="1"/>
            <a:endParaRPr lang="en-US" alt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30612" y="6019800"/>
            <a:ext cx="5213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 TaxPrep4Free.org Special Topics document available</a:t>
            </a:r>
          </a:p>
          <a:p>
            <a:endParaRPr lang="en-US" dirty="0"/>
          </a:p>
        </p:txBody>
      </p:sp>
      <p:sp>
        <p:nvSpPr>
          <p:cNvPr id="6" name="TextBox 5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6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Topics for Experienced Counselors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 taxpayers with the following situations to an experienced counselor:</a:t>
            </a:r>
          </a:p>
          <a:p>
            <a:pPr lvl="1"/>
            <a:r>
              <a:rPr lang="en-US" dirty="0" smtClean="0"/>
              <a:t>NY nonresident income tax return for wages only*</a:t>
            </a:r>
          </a:p>
          <a:p>
            <a:pPr lvl="1"/>
            <a:r>
              <a:rPr lang="en-US" dirty="0" smtClean="0"/>
              <a:t>NJ resident with PA withholding*</a:t>
            </a:r>
          </a:p>
          <a:p>
            <a:pPr lvl="1"/>
            <a:r>
              <a:rPr lang="en-US" dirty="0" smtClean="0"/>
              <a:t>NJ resident with Philadelphia wage tax*</a:t>
            </a:r>
          </a:p>
          <a:p>
            <a:pPr lvl="1"/>
            <a:r>
              <a:rPr lang="en-US" dirty="0" smtClean="0"/>
              <a:t>Partially taxable property tax recoveries to be netted on Schedule A</a:t>
            </a:r>
          </a:p>
          <a:p>
            <a:pPr lvl="1"/>
            <a:r>
              <a:rPr lang="en-US" dirty="0" smtClean="0"/>
              <a:t>Lump sum Social Security payments*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19800"/>
            <a:ext cx="7086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 TaxPrep4Free.org Special Topics document available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4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mtClean="0"/>
              <a:t>Topics for Experienced Counselors</a:t>
            </a:r>
            <a:endParaRPr lang="en-US" altLang="en-US" sz="2800" dirty="0" smtClean="0"/>
          </a:p>
        </p:txBody>
      </p:sp>
      <p:sp>
        <p:nvSpPr>
          <p:cNvPr id="108544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534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Refer taxpayers with the following situations to an experienced counselor:</a:t>
            </a:r>
          </a:p>
          <a:p>
            <a:pPr lvl="1"/>
            <a:r>
              <a:rPr lang="en-US" dirty="0" smtClean="0"/>
              <a:t>Rent or royalty on 1099-MISC*</a:t>
            </a:r>
          </a:p>
          <a:p>
            <a:pPr lvl="1"/>
            <a:r>
              <a:rPr lang="en-US" dirty="0" smtClean="0"/>
              <a:t>Screening for potential casualty loss*</a:t>
            </a:r>
          </a:p>
          <a:p>
            <a:pPr lvl="1"/>
            <a:r>
              <a:rPr lang="en-US" altLang="en-US" dirty="0" smtClean="0"/>
              <a:t>Cancellation of debt</a:t>
            </a:r>
          </a:p>
          <a:p>
            <a:pPr lvl="2"/>
            <a:r>
              <a:rPr lang="en-US" altLang="en-US" dirty="0" smtClean="0"/>
              <a:t>Foreclosure/Abandonment of Principal Residence on which there is a secured mortgage (1099-A, Schedule D)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/>
            <a:r>
              <a:rPr lang="en-US" altLang="en-US" dirty="0" smtClean="0"/>
              <a:t>Cancellation of debt on mortgage secured by principal residence (1099-C, Form 982)</a:t>
            </a:r>
            <a:r>
              <a:rPr lang="en-US" altLang="en-US" dirty="0" smtClean="0">
                <a:solidFill>
                  <a:srgbClr val="FF0000"/>
                </a:solidFill>
              </a:rPr>
              <a:t>*</a:t>
            </a:r>
          </a:p>
          <a:p>
            <a:r>
              <a:rPr lang="en-US" altLang="en-US" sz="2800" dirty="0" smtClean="0"/>
              <a:t>Health Savings Account  (HSA)</a:t>
            </a:r>
            <a:r>
              <a:rPr lang="en-US" altLang="en-US" sz="2800" dirty="0" smtClean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62484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 TaxPrep4Free.org Special Topics document available</a:t>
            </a:r>
            <a:endParaRPr lang="en-US" dirty="0"/>
          </a:p>
        </p:txBody>
      </p:sp>
      <p:sp>
        <p:nvSpPr>
          <p:cNvPr id="6" name="TextBox 5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08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0.9|0.9|1"/>
</p:tagLst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368</Words>
  <Application>Microsoft Office PowerPoint</Application>
  <PresentationFormat>On-screen Show (4:3)</PresentationFormat>
  <Paragraphs>68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ＭＳ Ｐゴシック</vt:lpstr>
      <vt:lpstr>Verdana</vt:lpstr>
      <vt:lpstr>Wingdings</vt:lpstr>
      <vt:lpstr>NJ Template 06</vt:lpstr>
      <vt:lpstr>Topics for  Experienced Counselors</vt:lpstr>
      <vt:lpstr>Topics for Experienced Counselors</vt:lpstr>
      <vt:lpstr>Topics for Experienced Counselors</vt:lpstr>
      <vt:lpstr>Topics for Experienced Counselors</vt:lpstr>
      <vt:lpstr>Topics for Experienced Counselors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2015-11-10T02:46:59Z</dcterms:modified>
</cp:coreProperties>
</file>